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9" r:id="rId14"/>
    <p:sldId id="268" r:id="rId15"/>
    <p:sldId id="270" r:id="rId16"/>
    <p:sldId id="271"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07" autoAdjust="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9/5/2023</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9/5/2023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9/5/2023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9/5/2023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9/5/2023</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9/5/2023</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9/5/2023</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9/5/2023</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9/5/2023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9/5/2023</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9/5/2023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9/5/2023</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84B3-2725-4D1B-BDAE-A8232C3925A2}"/>
              </a:ext>
            </a:extLst>
          </p:cNvPr>
          <p:cNvSpPr>
            <a:spLocks noGrp="1"/>
          </p:cNvSpPr>
          <p:nvPr>
            <p:ph type="ctrTitle"/>
          </p:nvPr>
        </p:nvSpPr>
        <p:spPr/>
        <p:txBody>
          <a:bodyPr/>
          <a:lstStyle/>
          <a:p>
            <a:r>
              <a:rPr lang="en-GB" dirty="0"/>
              <a:t>Welcome talk</a:t>
            </a:r>
          </a:p>
        </p:txBody>
      </p:sp>
      <p:sp>
        <p:nvSpPr>
          <p:cNvPr id="3" name="Subtitle 2">
            <a:extLst>
              <a:ext uri="{FF2B5EF4-FFF2-40B4-BE49-F238E27FC236}">
                <a16:creationId xmlns:a16="http://schemas.microsoft.com/office/drawing/2014/main" id="{1B05CDA2-EBE7-4A29-BC2B-DF34FD7A338D}"/>
              </a:ext>
            </a:extLst>
          </p:cNvPr>
          <p:cNvSpPr>
            <a:spLocks noGrp="1"/>
          </p:cNvSpPr>
          <p:nvPr>
            <p:ph type="subTitle" idx="1"/>
          </p:nvPr>
        </p:nvSpPr>
        <p:spPr/>
        <p:txBody>
          <a:bodyPr/>
          <a:lstStyle/>
          <a:p>
            <a:r>
              <a:rPr lang="en-GB" dirty="0"/>
              <a:t>Year 3 2023-2024</a:t>
            </a:r>
          </a:p>
        </p:txBody>
      </p:sp>
    </p:spTree>
    <p:extLst>
      <p:ext uri="{BB962C8B-B14F-4D97-AF65-F5344CB8AC3E}">
        <p14:creationId xmlns:p14="http://schemas.microsoft.com/office/powerpoint/2010/main" val="221598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9502-5D4A-4ACE-9F5E-1576D51B0714}"/>
              </a:ext>
            </a:extLst>
          </p:cNvPr>
          <p:cNvSpPr>
            <a:spLocks noGrp="1"/>
          </p:cNvSpPr>
          <p:nvPr>
            <p:ph type="title"/>
          </p:nvPr>
        </p:nvSpPr>
        <p:spPr/>
        <p:txBody>
          <a:bodyPr/>
          <a:lstStyle/>
          <a:p>
            <a:r>
              <a:rPr lang="en-GB" dirty="0"/>
              <a:t>Spellings</a:t>
            </a:r>
          </a:p>
        </p:txBody>
      </p:sp>
      <p:sp>
        <p:nvSpPr>
          <p:cNvPr id="3" name="Content Placeholder 2">
            <a:extLst>
              <a:ext uri="{FF2B5EF4-FFF2-40B4-BE49-F238E27FC236}">
                <a16:creationId xmlns:a16="http://schemas.microsoft.com/office/drawing/2014/main" id="{B4DF04EC-63FA-4FF2-86A0-04BF81B0819F}"/>
              </a:ext>
            </a:extLst>
          </p:cNvPr>
          <p:cNvSpPr>
            <a:spLocks noGrp="1"/>
          </p:cNvSpPr>
          <p:nvPr>
            <p:ph idx="1"/>
          </p:nvPr>
        </p:nvSpPr>
        <p:spPr>
          <a:xfrm>
            <a:off x="657726" y="2103120"/>
            <a:ext cx="10908631" cy="3931920"/>
          </a:xfrm>
        </p:spPr>
        <p:txBody>
          <a:bodyPr>
            <a:normAutofit/>
          </a:bodyPr>
          <a:lstStyle/>
          <a:p>
            <a:pPr lvl="0"/>
            <a:r>
              <a:rPr lang="en-GB" sz="2400" dirty="0"/>
              <a:t>Children will be given a list of spellings to learn every Wednesday. These will be stuck into their Reading Diaries to practise at home.</a:t>
            </a:r>
          </a:p>
          <a:p>
            <a:pPr lvl="0"/>
            <a:r>
              <a:rPr lang="en-GB" sz="2400" dirty="0"/>
              <a:t>They will then be tested on their spellings in the following weeks spelling lesson. </a:t>
            </a:r>
          </a:p>
          <a:p>
            <a:pPr lvl="0"/>
            <a:r>
              <a:rPr lang="en-GB" sz="2400" dirty="0"/>
              <a:t>Some children may be given additional or differentiated spellings to practise to increase their confidence in spelling high frequency words.</a:t>
            </a:r>
          </a:p>
          <a:p>
            <a:pPr lvl="0"/>
            <a:r>
              <a:rPr lang="en-GB" sz="2400" dirty="0"/>
              <a:t>Following last years success, children will complete their spelling test in their reading diaries so you can keep up-to-date with  their spelling test scores. </a:t>
            </a:r>
          </a:p>
          <a:p>
            <a:endParaRPr lang="en-GB" dirty="0"/>
          </a:p>
        </p:txBody>
      </p:sp>
      <p:pic>
        <p:nvPicPr>
          <p:cNvPr id="4" name="Picture 8" descr="FREE Spelling Test Template | Spelling test, Spelling test template,  Teaching spelling">
            <a:extLst>
              <a:ext uri="{FF2B5EF4-FFF2-40B4-BE49-F238E27FC236}">
                <a16:creationId xmlns:a16="http://schemas.microsoft.com/office/drawing/2014/main" id="{8E991B1B-0ABC-4B5A-BE08-2459699E0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8004" y="642594"/>
            <a:ext cx="968353" cy="125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82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E82E-93DF-44A1-98AE-A3EC6B8AFB6B}"/>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F97F11C2-C21F-4193-AFF0-831498F35EB1}"/>
              </a:ext>
            </a:extLst>
          </p:cNvPr>
          <p:cNvSpPr>
            <a:spLocks noGrp="1"/>
          </p:cNvSpPr>
          <p:nvPr>
            <p:ph idx="1"/>
          </p:nvPr>
        </p:nvSpPr>
        <p:spPr>
          <a:xfrm>
            <a:off x="778042" y="1789605"/>
            <a:ext cx="10635916" cy="3931920"/>
          </a:xfrm>
        </p:spPr>
        <p:txBody>
          <a:bodyPr/>
          <a:lstStyle/>
          <a:p>
            <a:pPr lvl="0"/>
            <a:r>
              <a:rPr lang="en-GB" sz="2800" dirty="0"/>
              <a:t>Children have been given homework books. We would encourage these to be covered or decorated.</a:t>
            </a:r>
          </a:p>
          <a:p>
            <a:pPr lvl="0"/>
            <a:r>
              <a:rPr lang="en-GB" sz="2800" dirty="0"/>
              <a:t>Homework will be handed out on a Friday and will be due in by the following Thursday unless otherwise stated.</a:t>
            </a:r>
          </a:p>
          <a:p>
            <a:pPr lvl="0"/>
            <a:r>
              <a:rPr lang="en-GB" sz="2800" dirty="0"/>
              <a:t>We encourage parental involvement with homework and see this as an opportunity for a child to share their learning.</a:t>
            </a:r>
          </a:p>
          <a:p>
            <a:pPr lvl="0"/>
            <a:endParaRPr lang="en-GB" sz="2800" dirty="0"/>
          </a:p>
          <a:p>
            <a:endParaRPr lang="en-GB" dirty="0"/>
          </a:p>
        </p:txBody>
      </p:sp>
      <p:pic>
        <p:nvPicPr>
          <p:cNvPr id="4" name="Picture 6" descr="Homework | Hindsford CofE Primary School">
            <a:extLst>
              <a:ext uri="{FF2B5EF4-FFF2-40B4-BE49-F238E27FC236}">
                <a16:creationId xmlns:a16="http://schemas.microsoft.com/office/drawing/2014/main" id="{2CA13EBD-6FDA-41B5-B3B0-B3D3F4B86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1991" y="709650"/>
            <a:ext cx="1521226" cy="101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26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E26A-3A2D-48ED-8E82-1B1F6E685CEC}"/>
              </a:ext>
            </a:extLst>
          </p:cNvPr>
          <p:cNvSpPr>
            <a:spLocks noGrp="1"/>
          </p:cNvSpPr>
          <p:nvPr>
            <p:ph type="title"/>
          </p:nvPr>
        </p:nvSpPr>
        <p:spPr/>
        <p:txBody>
          <a:bodyPr/>
          <a:lstStyle/>
          <a:p>
            <a:r>
              <a:rPr lang="en-GB" dirty="0"/>
              <a:t>Helping out at home</a:t>
            </a:r>
          </a:p>
        </p:txBody>
      </p:sp>
      <p:sp>
        <p:nvSpPr>
          <p:cNvPr id="3" name="Content Placeholder 2">
            <a:extLst>
              <a:ext uri="{FF2B5EF4-FFF2-40B4-BE49-F238E27FC236}">
                <a16:creationId xmlns:a16="http://schemas.microsoft.com/office/drawing/2014/main" id="{124A1E79-14D1-4148-9380-362BD9522F16}"/>
              </a:ext>
            </a:extLst>
          </p:cNvPr>
          <p:cNvSpPr>
            <a:spLocks noGrp="1"/>
          </p:cNvSpPr>
          <p:nvPr>
            <p:ph idx="1"/>
          </p:nvPr>
        </p:nvSpPr>
        <p:spPr>
          <a:xfrm>
            <a:off x="737937" y="1812758"/>
            <a:ext cx="10748210" cy="4604084"/>
          </a:xfrm>
        </p:spPr>
        <p:txBody>
          <a:bodyPr>
            <a:normAutofit/>
          </a:bodyPr>
          <a:lstStyle/>
          <a:p>
            <a:pPr lvl="0"/>
            <a:r>
              <a:rPr lang="en-GB" dirty="0"/>
              <a:t>Please help at home by learning to tell the time on an analogue and digital clock.</a:t>
            </a:r>
          </a:p>
          <a:p>
            <a:pPr lvl="0"/>
            <a:r>
              <a:rPr lang="en-GB" dirty="0"/>
              <a:t>Please ensure you practise times tables regularly at home. By the end of Year 3 children are expected to have a secure knowledge of multiplication facts for the 2,3,4,5 8 and 10 times tables.</a:t>
            </a:r>
          </a:p>
          <a:p>
            <a:pPr lvl="0"/>
            <a:r>
              <a:rPr lang="en-GB" dirty="0"/>
              <a:t>There is a now national statutory times table test on all times tables up to 12 x 12 at the end of Year 4, so the more the children can secure now the better!</a:t>
            </a:r>
          </a:p>
          <a:p>
            <a:pPr lvl="0"/>
            <a:r>
              <a:rPr lang="en-GB" dirty="0"/>
              <a:t>We have bought a school account for Times Table </a:t>
            </a:r>
            <a:r>
              <a:rPr lang="en-GB" dirty="0" err="1"/>
              <a:t>Rockstars</a:t>
            </a:r>
            <a:r>
              <a:rPr lang="en-GB" dirty="0"/>
              <a:t> which the children can also use at home. Each child has their own login details. TT </a:t>
            </a:r>
            <a:r>
              <a:rPr lang="en-GB" dirty="0" err="1"/>
              <a:t>Rockstars</a:t>
            </a:r>
            <a:r>
              <a:rPr lang="en-GB" dirty="0"/>
              <a:t> uses a similar format to the statutory test. </a:t>
            </a:r>
          </a:p>
          <a:p>
            <a:pPr lvl="0"/>
            <a:r>
              <a:rPr lang="en-GB" dirty="0"/>
              <a:t>Please ensure your child is reading at home at least 4 times a week. We encourage a range of texts and genres to keep them engaged and enjoying reading. As the children become more confident at reading words, they need to be able to understand the text at a deeper level and be able to answer questions using inference and deduction and explain their understand of the vocabulary used. </a:t>
            </a:r>
          </a:p>
          <a:p>
            <a:endParaRPr lang="en-GB" dirty="0"/>
          </a:p>
        </p:txBody>
      </p:sp>
    </p:spTree>
    <p:extLst>
      <p:ext uri="{BB962C8B-B14F-4D97-AF65-F5344CB8AC3E}">
        <p14:creationId xmlns:p14="http://schemas.microsoft.com/office/powerpoint/2010/main" val="387476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3814-13A9-4EA3-8B1F-97ACCBFC4F46}"/>
              </a:ext>
            </a:extLst>
          </p:cNvPr>
          <p:cNvSpPr>
            <a:spLocks noGrp="1"/>
          </p:cNvSpPr>
          <p:nvPr>
            <p:ph type="title"/>
          </p:nvPr>
        </p:nvSpPr>
        <p:spPr/>
        <p:txBody>
          <a:bodyPr/>
          <a:lstStyle/>
          <a:p>
            <a:r>
              <a:rPr lang="en-GB" dirty="0"/>
              <a:t>Topics </a:t>
            </a:r>
          </a:p>
        </p:txBody>
      </p:sp>
      <p:sp>
        <p:nvSpPr>
          <p:cNvPr id="3" name="Content Placeholder 2">
            <a:extLst>
              <a:ext uri="{FF2B5EF4-FFF2-40B4-BE49-F238E27FC236}">
                <a16:creationId xmlns:a16="http://schemas.microsoft.com/office/drawing/2014/main" id="{B608D992-6EF6-4662-AA8B-BD29ADF6D5D2}"/>
              </a:ext>
            </a:extLst>
          </p:cNvPr>
          <p:cNvSpPr>
            <a:spLocks noGrp="1"/>
          </p:cNvSpPr>
          <p:nvPr>
            <p:ph idx="1"/>
          </p:nvPr>
        </p:nvSpPr>
        <p:spPr>
          <a:xfrm>
            <a:off x="1066800" y="1828800"/>
            <a:ext cx="10058400" cy="4530985"/>
          </a:xfrm>
        </p:spPr>
        <p:txBody>
          <a:bodyPr>
            <a:normAutofit fontScale="92500" lnSpcReduction="10000"/>
          </a:bodyPr>
          <a:lstStyle/>
          <a:p>
            <a:pPr marL="0" indent="0">
              <a:buNone/>
            </a:pPr>
            <a:r>
              <a:rPr lang="en-GB" sz="1900" b="1" u="sng" dirty="0"/>
              <a:t>History/Geography Topics</a:t>
            </a:r>
          </a:p>
          <a:p>
            <a:r>
              <a:rPr lang="en-GB" sz="1900" dirty="0"/>
              <a:t>Ancient Egypt</a:t>
            </a:r>
          </a:p>
          <a:p>
            <a:pPr lvl="0"/>
            <a:r>
              <a:rPr lang="en-GB" sz="1900" dirty="0"/>
              <a:t>The Mediterranean</a:t>
            </a:r>
          </a:p>
          <a:p>
            <a:pPr lvl="0"/>
            <a:r>
              <a:rPr lang="en-GB" sz="1900" dirty="0"/>
              <a:t>Prehistoric Ages (focusing on the Stone Age)</a:t>
            </a:r>
          </a:p>
          <a:p>
            <a:r>
              <a:rPr lang="en-GB" sz="1900" dirty="0"/>
              <a:t>Roald Dahl</a:t>
            </a:r>
          </a:p>
          <a:p>
            <a:pPr marL="0" indent="0">
              <a:buNone/>
            </a:pPr>
            <a:r>
              <a:rPr lang="en-GB" sz="1900" dirty="0"/>
              <a:t> </a:t>
            </a:r>
          </a:p>
          <a:p>
            <a:pPr marL="0" indent="0">
              <a:buNone/>
            </a:pPr>
            <a:r>
              <a:rPr lang="en-GB" sz="1900" b="1" u="sng" dirty="0"/>
              <a:t>Science Topics</a:t>
            </a:r>
          </a:p>
          <a:p>
            <a:pPr lvl="0"/>
            <a:r>
              <a:rPr lang="en-GB" sz="1900" dirty="0"/>
              <a:t>Plants</a:t>
            </a:r>
          </a:p>
          <a:p>
            <a:pPr lvl="0"/>
            <a:r>
              <a:rPr lang="en-GB" sz="1900" dirty="0"/>
              <a:t>Forces and Magnets</a:t>
            </a:r>
          </a:p>
          <a:p>
            <a:pPr lvl="0"/>
            <a:r>
              <a:rPr lang="en-GB" sz="1900" dirty="0"/>
              <a:t>Rocks and Fossils</a:t>
            </a:r>
          </a:p>
          <a:p>
            <a:pPr lvl="0"/>
            <a:r>
              <a:rPr lang="en-GB" sz="1900" dirty="0"/>
              <a:t>Animals and Humans</a:t>
            </a:r>
          </a:p>
          <a:p>
            <a:pPr lvl="0"/>
            <a:r>
              <a:rPr lang="en-GB" sz="1900" dirty="0"/>
              <a:t>Light and Shadow</a:t>
            </a:r>
          </a:p>
          <a:p>
            <a:endParaRPr lang="en-GB" dirty="0"/>
          </a:p>
        </p:txBody>
      </p:sp>
      <p:pic>
        <p:nvPicPr>
          <p:cNvPr id="4" name="Picture 3">
            <a:extLst>
              <a:ext uri="{FF2B5EF4-FFF2-40B4-BE49-F238E27FC236}">
                <a16:creationId xmlns:a16="http://schemas.microsoft.com/office/drawing/2014/main" id="{9CB96FB9-3410-40CE-B9D1-57381E521515}"/>
              </a:ext>
            </a:extLst>
          </p:cNvPr>
          <p:cNvPicPr/>
          <p:nvPr/>
        </p:nvPicPr>
        <p:blipFill>
          <a:blip r:embed="rId2">
            <a:extLst>
              <a:ext uri="{28A0092B-C50C-407E-A947-70E740481C1C}">
                <a14:useLocalDpi xmlns:a14="http://schemas.microsoft.com/office/drawing/2010/main" val="0"/>
              </a:ext>
            </a:extLst>
          </a:blip>
          <a:stretch>
            <a:fillRect/>
          </a:stretch>
        </p:blipFill>
        <p:spPr>
          <a:xfrm>
            <a:off x="5042516" y="958788"/>
            <a:ext cx="2451316" cy="1958807"/>
          </a:xfrm>
          <a:prstGeom prst="rect">
            <a:avLst/>
          </a:prstGeom>
        </p:spPr>
      </p:pic>
      <p:pic>
        <p:nvPicPr>
          <p:cNvPr id="5" name="Picture 4">
            <a:extLst>
              <a:ext uri="{FF2B5EF4-FFF2-40B4-BE49-F238E27FC236}">
                <a16:creationId xmlns:a16="http://schemas.microsoft.com/office/drawing/2014/main" id="{1261B057-C12F-4AF2-9DFE-D6C51E89C710}"/>
              </a:ext>
            </a:extLst>
          </p:cNvPr>
          <p:cNvPicPr/>
          <p:nvPr/>
        </p:nvPicPr>
        <p:blipFill>
          <a:blip r:embed="rId3">
            <a:extLst>
              <a:ext uri="{28A0092B-C50C-407E-A947-70E740481C1C}">
                <a14:useLocalDpi xmlns:a14="http://schemas.microsoft.com/office/drawing/2010/main" val="0"/>
              </a:ext>
            </a:extLst>
          </a:blip>
          <a:stretch>
            <a:fillRect/>
          </a:stretch>
        </p:blipFill>
        <p:spPr>
          <a:xfrm>
            <a:off x="8080743" y="1640296"/>
            <a:ext cx="3044457" cy="1958807"/>
          </a:xfrm>
          <a:prstGeom prst="rect">
            <a:avLst/>
          </a:prstGeom>
        </p:spPr>
      </p:pic>
      <p:pic>
        <p:nvPicPr>
          <p:cNvPr id="6" name="Picture 5">
            <a:extLst>
              <a:ext uri="{FF2B5EF4-FFF2-40B4-BE49-F238E27FC236}">
                <a16:creationId xmlns:a16="http://schemas.microsoft.com/office/drawing/2014/main" id="{BC7AFF93-7E0D-411D-B54D-4695CC20C954}"/>
              </a:ext>
            </a:extLst>
          </p:cNvPr>
          <p:cNvPicPr/>
          <p:nvPr/>
        </p:nvPicPr>
        <p:blipFill>
          <a:blip r:embed="rId4">
            <a:extLst>
              <a:ext uri="{28A0092B-C50C-407E-A947-70E740481C1C}">
                <a14:useLocalDpi xmlns:a14="http://schemas.microsoft.com/office/drawing/2010/main" val="0"/>
              </a:ext>
            </a:extLst>
          </a:blip>
          <a:stretch>
            <a:fillRect/>
          </a:stretch>
        </p:blipFill>
        <p:spPr>
          <a:xfrm>
            <a:off x="8028839" y="3951501"/>
            <a:ext cx="2912578" cy="1775638"/>
          </a:xfrm>
          <a:prstGeom prst="rect">
            <a:avLst/>
          </a:prstGeom>
        </p:spPr>
      </p:pic>
      <p:pic>
        <p:nvPicPr>
          <p:cNvPr id="7" name="Picture 6">
            <a:extLst>
              <a:ext uri="{FF2B5EF4-FFF2-40B4-BE49-F238E27FC236}">
                <a16:creationId xmlns:a16="http://schemas.microsoft.com/office/drawing/2014/main" id="{A0D95523-376D-4FD2-9DD1-76FE6EAC3120}"/>
              </a:ext>
            </a:extLst>
          </p:cNvPr>
          <p:cNvPicPr/>
          <p:nvPr/>
        </p:nvPicPr>
        <p:blipFill>
          <a:blip r:embed="rId5">
            <a:extLst>
              <a:ext uri="{28A0092B-C50C-407E-A947-70E740481C1C}">
                <a14:useLocalDpi xmlns:a14="http://schemas.microsoft.com/office/drawing/2010/main" val="0"/>
              </a:ext>
            </a:extLst>
          </a:blip>
          <a:stretch>
            <a:fillRect/>
          </a:stretch>
        </p:blipFill>
        <p:spPr>
          <a:xfrm>
            <a:off x="5042516" y="3829871"/>
            <a:ext cx="2451316" cy="2302405"/>
          </a:xfrm>
          <a:prstGeom prst="rect">
            <a:avLst/>
          </a:prstGeom>
        </p:spPr>
      </p:pic>
    </p:spTree>
    <p:extLst>
      <p:ext uri="{BB962C8B-B14F-4D97-AF65-F5344CB8AC3E}">
        <p14:creationId xmlns:p14="http://schemas.microsoft.com/office/powerpoint/2010/main" val="338434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3A6C-7971-449D-9F9E-2A891A5068F0}"/>
              </a:ext>
            </a:extLst>
          </p:cNvPr>
          <p:cNvSpPr>
            <a:spLocks noGrp="1"/>
          </p:cNvSpPr>
          <p:nvPr>
            <p:ph type="title"/>
          </p:nvPr>
        </p:nvSpPr>
        <p:spPr/>
        <p:txBody>
          <a:bodyPr/>
          <a:lstStyle/>
          <a:p>
            <a:r>
              <a:rPr lang="en-GB" dirty="0"/>
              <a:t>Additional notes</a:t>
            </a:r>
          </a:p>
        </p:txBody>
      </p:sp>
      <p:sp>
        <p:nvSpPr>
          <p:cNvPr id="3" name="Content Placeholder 2">
            <a:extLst>
              <a:ext uri="{FF2B5EF4-FFF2-40B4-BE49-F238E27FC236}">
                <a16:creationId xmlns:a16="http://schemas.microsoft.com/office/drawing/2014/main" id="{C9A02EA5-DA66-4393-BB9E-C5D97943A0FC}"/>
              </a:ext>
            </a:extLst>
          </p:cNvPr>
          <p:cNvSpPr>
            <a:spLocks noGrp="1"/>
          </p:cNvSpPr>
          <p:nvPr>
            <p:ph idx="1"/>
          </p:nvPr>
        </p:nvSpPr>
        <p:spPr>
          <a:xfrm>
            <a:off x="727969" y="2103120"/>
            <a:ext cx="10662081" cy="3931920"/>
          </a:xfrm>
        </p:spPr>
        <p:txBody>
          <a:bodyPr/>
          <a:lstStyle/>
          <a:p>
            <a:r>
              <a:rPr lang="en-GB" sz="2000" dirty="0"/>
              <a:t>Throughout the year the children will participate in a range of sports trips, educational visits and immersion days in school. These will be confirmed nearer the time. </a:t>
            </a:r>
          </a:p>
          <a:p>
            <a:r>
              <a:rPr lang="en-GB" sz="2000" dirty="0"/>
              <a:t>Due to an extremely busy timetable, there is no allocated time for show and tell this year! However if your child has a notable or special achievement or award, they can share this in dragons assemblies on a Friday morning. </a:t>
            </a:r>
          </a:p>
          <a:p>
            <a:pPr lvl="0"/>
            <a:r>
              <a:rPr lang="en-GB" sz="2000" dirty="0"/>
              <a:t>You will be aware that fruit and milk is no longer provided for free for junior children. If you would like your child to have fruit or milk you can order it at the office. </a:t>
            </a:r>
          </a:p>
          <a:p>
            <a:pPr lvl="0"/>
            <a:r>
              <a:rPr lang="en-GB" sz="2000" dirty="0"/>
              <a:t>Children can bring in a piece of fruit or a cereal bar from home to eat at playtime. Playtime snacks MUST be healthy. </a:t>
            </a:r>
          </a:p>
          <a:p>
            <a:endParaRPr lang="en-GB" dirty="0"/>
          </a:p>
          <a:p>
            <a:endParaRPr lang="en-GB" dirty="0"/>
          </a:p>
        </p:txBody>
      </p:sp>
      <p:pic>
        <p:nvPicPr>
          <p:cNvPr id="5122" name="Picture 2" descr="Apple Varieties - USApple">
            <a:extLst>
              <a:ext uri="{FF2B5EF4-FFF2-40B4-BE49-F238E27FC236}">
                <a16:creationId xmlns:a16="http://schemas.microsoft.com/office/drawing/2014/main" id="{1FEC987D-7AF6-4CB3-BEAE-3C2F20861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980" y="5286011"/>
            <a:ext cx="749029" cy="74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7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F54F28-09D8-4DA5-B2B8-1EE040D6B8B0}"/>
              </a:ext>
            </a:extLst>
          </p:cNvPr>
          <p:cNvSpPr>
            <a:spLocks noGrp="1"/>
          </p:cNvSpPr>
          <p:nvPr>
            <p:ph idx="1"/>
          </p:nvPr>
        </p:nvSpPr>
        <p:spPr>
          <a:xfrm>
            <a:off x="1066800" y="1750194"/>
            <a:ext cx="10058400" cy="3931920"/>
          </a:xfrm>
        </p:spPr>
        <p:txBody>
          <a:bodyPr/>
          <a:lstStyle/>
          <a:p>
            <a:pPr marL="0" indent="0">
              <a:buNone/>
            </a:pPr>
            <a:r>
              <a:rPr lang="en-GB" sz="2800" dirty="0"/>
              <a:t>We welcome you to Year 3 where we wish to work in partnership with you and your child to ensure a happy and productive school year. </a:t>
            </a:r>
          </a:p>
          <a:p>
            <a:pPr marL="0" indent="0">
              <a:buNone/>
            </a:pPr>
            <a:endParaRPr lang="en-GB" sz="2800" dirty="0"/>
          </a:p>
          <a:p>
            <a:pPr marL="0" indent="0">
              <a:buNone/>
            </a:pPr>
            <a:r>
              <a:rPr lang="en-GB" sz="2800" dirty="0"/>
              <a:t>Best Wishes</a:t>
            </a:r>
          </a:p>
          <a:p>
            <a:pPr marL="0" indent="0">
              <a:buNone/>
            </a:pPr>
            <a:endParaRPr lang="en-GB" sz="2800" dirty="0"/>
          </a:p>
          <a:p>
            <a:pPr marL="0" indent="0">
              <a:buNone/>
            </a:pPr>
            <a:r>
              <a:rPr lang="en-GB" sz="2800" dirty="0"/>
              <a:t>The Year 3 Team</a:t>
            </a:r>
          </a:p>
          <a:p>
            <a:endParaRPr lang="en-GB" dirty="0"/>
          </a:p>
        </p:txBody>
      </p:sp>
    </p:spTree>
    <p:extLst>
      <p:ext uri="{BB962C8B-B14F-4D97-AF65-F5344CB8AC3E}">
        <p14:creationId xmlns:p14="http://schemas.microsoft.com/office/powerpoint/2010/main" val="141492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E9EC-09AC-4CFE-8140-B399A53292E0}"/>
              </a:ext>
            </a:extLst>
          </p:cNvPr>
          <p:cNvSpPr>
            <a:spLocks noGrp="1"/>
          </p:cNvSpPr>
          <p:nvPr>
            <p:ph type="title"/>
          </p:nvPr>
        </p:nvSpPr>
        <p:spPr/>
        <p:txBody>
          <a:bodyPr/>
          <a:lstStyle/>
          <a:p>
            <a:r>
              <a:rPr lang="en-GB" dirty="0"/>
              <a:t>Changes from year 2 (recap)</a:t>
            </a:r>
          </a:p>
        </p:txBody>
      </p:sp>
      <p:sp>
        <p:nvSpPr>
          <p:cNvPr id="3" name="Content Placeholder 2">
            <a:extLst>
              <a:ext uri="{FF2B5EF4-FFF2-40B4-BE49-F238E27FC236}">
                <a16:creationId xmlns:a16="http://schemas.microsoft.com/office/drawing/2014/main" id="{3CEF147D-BDB3-4F72-BC05-076E39FEC1CB}"/>
              </a:ext>
            </a:extLst>
          </p:cNvPr>
          <p:cNvSpPr>
            <a:spLocks noGrp="1"/>
          </p:cNvSpPr>
          <p:nvPr>
            <p:ph idx="1"/>
          </p:nvPr>
        </p:nvSpPr>
        <p:spPr/>
        <p:txBody>
          <a:bodyPr/>
          <a:lstStyle/>
          <a:p>
            <a:r>
              <a:rPr lang="en-GB" dirty="0"/>
              <a:t>No afternoon break. </a:t>
            </a:r>
          </a:p>
          <a:p>
            <a:r>
              <a:rPr lang="en-GB" dirty="0"/>
              <a:t>Higher expectations, the work gets harder and we have more to fit into each day. </a:t>
            </a:r>
          </a:p>
          <a:p>
            <a:r>
              <a:rPr lang="en-GB" dirty="0"/>
              <a:t>Swimming lessons. </a:t>
            </a:r>
          </a:p>
          <a:p>
            <a:r>
              <a:rPr lang="en-GB" dirty="0"/>
              <a:t>Children are now ‘juniors’ and in key-stage two. </a:t>
            </a:r>
          </a:p>
          <a:p>
            <a:r>
              <a:rPr lang="en-GB" dirty="0"/>
              <a:t>No show and tell – but we have the BFG!</a:t>
            </a:r>
          </a:p>
        </p:txBody>
      </p:sp>
    </p:spTree>
    <p:extLst>
      <p:ext uri="{BB962C8B-B14F-4D97-AF65-F5344CB8AC3E}">
        <p14:creationId xmlns:p14="http://schemas.microsoft.com/office/powerpoint/2010/main" val="148501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3B54-9D71-4DFE-A6A3-E2950EDBB302}"/>
              </a:ext>
            </a:extLst>
          </p:cNvPr>
          <p:cNvSpPr>
            <a:spLocks noGrp="1"/>
          </p:cNvSpPr>
          <p:nvPr>
            <p:ph type="title"/>
          </p:nvPr>
        </p:nvSpPr>
        <p:spPr/>
        <p:txBody>
          <a:bodyPr/>
          <a:lstStyle/>
          <a:p>
            <a:r>
              <a:rPr lang="en-GB" dirty="0"/>
              <a:t>The Y3 Team</a:t>
            </a:r>
          </a:p>
        </p:txBody>
      </p:sp>
      <p:sp>
        <p:nvSpPr>
          <p:cNvPr id="3" name="Content Placeholder 2">
            <a:extLst>
              <a:ext uri="{FF2B5EF4-FFF2-40B4-BE49-F238E27FC236}">
                <a16:creationId xmlns:a16="http://schemas.microsoft.com/office/drawing/2014/main" id="{8A1AC60D-30A6-443B-8DD1-CDF4B1F12AA6}"/>
              </a:ext>
            </a:extLst>
          </p:cNvPr>
          <p:cNvSpPr>
            <a:spLocks noGrp="1"/>
          </p:cNvSpPr>
          <p:nvPr>
            <p:ph idx="1"/>
          </p:nvPr>
        </p:nvSpPr>
        <p:spPr>
          <a:xfrm>
            <a:off x="816746" y="2014194"/>
            <a:ext cx="10308454" cy="3931920"/>
          </a:xfrm>
        </p:spPr>
        <p:txBody>
          <a:bodyPr>
            <a:normAutofit/>
          </a:bodyPr>
          <a:lstStyle/>
          <a:p>
            <a:pPr marL="0" indent="0">
              <a:buNone/>
            </a:pPr>
            <a:r>
              <a:rPr lang="en-GB" sz="2400" b="1" dirty="0"/>
              <a:t>Teachers:</a:t>
            </a:r>
            <a:endParaRPr lang="en-GB" sz="2400" dirty="0"/>
          </a:p>
          <a:p>
            <a:pPr marL="0" indent="0">
              <a:buNone/>
            </a:pPr>
            <a:r>
              <a:rPr lang="en-GB" sz="2400" dirty="0"/>
              <a:t>3K – Miss Keane (Ms Zelynskyj – Wednesday PM) </a:t>
            </a:r>
          </a:p>
          <a:p>
            <a:pPr marL="0" indent="0">
              <a:buNone/>
            </a:pPr>
            <a:r>
              <a:rPr lang="en-GB" sz="2400" dirty="0"/>
              <a:t>3S – Miss Stubbs </a:t>
            </a:r>
          </a:p>
          <a:p>
            <a:pPr marL="0" indent="0">
              <a:buNone/>
            </a:pPr>
            <a:endParaRPr lang="en-GB" sz="2400" b="1" dirty="0"/>
          </a:p>
          <a:p>
            <a:pPr marL="0" indent="0">
              <a:buNone/>
            </a:pPr>
            <a:r>
              <a:rPr lang="en-GB" sz="2400" b="1" dirty="0"/>
              <a:t>Teaching assistants:</a:t>
            </a:r>
          </a:p>
          <a:p>
            <a:pPr marL="0" indent="0">
              <a:buNone/>
            </a:pPr>
            <a:r>
              <a:rPr lang="en-GB" sz="2400" dirty="0"/>
              <a:t>Mrs Bradford </a:t>
            </a:r>
          </a:p>
          <a:p>
            <a:pPr marL="0" indent="0">
              <a:buNone/>
            </a:pPr>
            <a:r>
              <a:rPr lang="en-GB" sz="2400" dirty="0"/>
              <a:t>Mrs Davie</a:t>
            </a:r>
            <a:endParaRPr lang="en-GB" dirty="0"/>
          </a:p>
        </p:txBody>
      </p:sp>
    </p:spTree>
    <p:extLst>
      <p:ext uri="{BB962C8B-B14F-4D97-AF65-F5344CB8AC3E}">
        <p14:creationId xmlns:p14="http://schemas.microsoft.com/office/powerpoint/2010/main" val="362006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E5B5-8CB2-4061-87F3-27896AD71553}"/>
              </a:ext>
            </a:extLst>
          </p:cNvPr>
          <p:cNvSpPr>
            <a:spLocks noGrp="1"/>
          </p:cNvSpPr>
          <p:nvPr>
            <p:ph type="title"/>
          </p:nvPr>
        </p:nvSpPr>
        <p:spPr/>
        <p:txBody>
          <a:bodyPr/>
          <a:lstStyle/>
          <a:p>
            <a:r>
              <a:rPr lang="en-GB" dirty="0"/>
              <a:t>Structure of the school day</a:t>
            </a:r>
          </a:p>
        </p:txBody>
      </p:sp>
      <p:sp>
        <p:nvSpPr>
          <p:cNvPr id="3" name="Content Placeholder 2">
            <a:extLst>
              <a:ext uri="{FF2B5EF4-FFF2-40B4-BE49-F238E27FC236}">
                <a16:creationId xmlns:a16="http://schemas.microsoft.com/office/drawing/2014/main" id="{4DD0D341-D1E7-484C-82CA-BB6C3EBFFB07}"/>
              </a:ext>
            </a:extLst>
          </p:cNvPr>
          <p:cNvSpPr>
            <a:spLocks noGrp="1"/>
          </p:cNvSpPr>
          <p:nvPr>
            <p:ph idx="1"/>
          </p:nvPr>
        </p:nvSpPr>
        <p:spPr>
          <a:xfrm>
            <a:off x="553452" y="1741263"/>
            <a:ext cx="11085095" cy="4474143"/>
          </a:xfrm>
        </p:spPr>
        <p:txBody>
          <a:bodyPr>
            <a:normAutofit fontScale="92500" lnSpcReduction="10000"/>
          </a:bodyPr>
          <a:lstStyle/>
          <a:p>
            <a:pPr lvl="0"/>
            <a:r>
              <a:rPr lang="en-GB" sz="2400" dirty="0"/>
              <a:t>Children settle straight into the school day at 8.55 with morning maths (4-a-day). Its important children arrive on time to school so they don’t frequently miss this session. 4-a-day really supports children with their maths.</a:t>
            </a:r>
          </a:p>
          <a:p>
            <a:pPr lvl="0"/>
            <a:r>
              <a:rPr lang="en-GB" sz="2400" dirty="0"/>
              <a:t>The morning will usually consist of English and Maths lessons. </a:t>
            </a:r>
          </a:p>
          <a:p>
            <a:pPr lvl="0"/>
            <a:r>
              <a:rPr lang="en-GB" sz="2400" dirty="0"/>
              <a:t>There are no afternoon playtimes in KS2 but the children will have an opportunity to have a drink and use the toilet mid-way through the afternoon. </a:t>
            </a:r>
          </a:p>
          <a:p>
            <a:pPr lvl="0"/>
            <a:r>
              <a:rPr lang="en-GB" sz="2400" dirty="0"/>
              <a:t>Afternoons are very short! We have less than two hours to complete two wider curriculum subjects, so we have to ensure children keep up with the pace of lessons. </a:t>
            </a:r>
          </a:p>
          <a:p>
            <a:pPr lvl="0"/>
            <a:r>
              <a:rPr lang="en-GB" sz="2400" dirty="0"/>
              <a:t>At the end of the day, children will be brought to the playground with their class teacher. Once they have seen their adult, they must inform their class teacher before leaving. </a:t>
            </a:r>
          </a:p>
          <a:p>
            <a:pPr marL="0" indent="0">
              <a:buNone/>
            </a:pPr>
            <a:endParaRPr lang="en-GB" dirty="0"/>
          </a:p>
        </p:txBody>
      </p:sp>
      <p:pic>
        <p:nvPicPr>
          <p:cNvPr id="1030" name="Picture 6" descr="Clock Animation in Flash Actionscript">
            <a:extLst>
              <a:ext uri="{FF2B5EF4-FFF2-40B4-BE49-F238E27FC236}">
                <a16:creationId xmlns:a16="http://schemas.microsoft.com/office/drawing/2014/main" id="{3A937138-0528-4A62-B05A-85310FECE93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67" b="89606" l="741" r="95556">
                        <a14:foregroundMark x1="7554" y1="45520" x2="23704" y2="12903"/>
                        <a14:foregroundMark x1="23704" y1="12903" x2="53537" y2="8139"/>
                        <a14:foregroundMark x1="63869" y1="8689" x2="91481" y2="34409"/>
                        <a14:foregroundMark x1="91481" y1="34409" x2="94444" y2="53405"/>
                        <a14:foregroundMark x1="94444" y1="53405" x2="90370" y2="72043"/>
                        <a14:foregroundMark x1="90370" y1="72043" x2="71481" y2="83871"/>
                        <a14:foregroundMark x1="71481" y1="83871" x2="52963" y2="89606"/>
                        <a14:foregroundMark x1="52963" y1="89606" x2="34074" y2="89964"/>
                        <a14:foregroundMark x1="34074" y1="89964" x2="17778" y2="73835"/>
                        <a14:foregroundMark x1="17778" y1="73835" x2="9630" y2="56631"/>
                        <a14:foregroundMark x1="9630" y1="56631" x2="36667" y2="56631"/>
                        <a14:foregroundMark x1="36667" y1="56631" x2="64444" y2="15054"/>
                        <a14:foregroundMark x1="64444" y1="15054" x2="49259" y2="35842"/>
                        <a14:foregroundMark x1="49259" y1="35842" x2="55185" y2="54122"/>
                        <a14:foregroundMark x1="55185" y1="54122" x2="60000" y2="35125"/>
                        <a14:foregroundMark x1="60000" y1="35125" x2="35926" y2="35125"/>
                        <a14:foregroundMark x1="35926" y1="35125" x2="27778" y2="52688"/>
                        <a14:foregroundMark x1="27778" y1="52688" x2="31852" y2="75269"/>
                        <a14:foregroundMark x1="31852" y1="75269" x2="47407" y2="88889"/>
                        <a14:foregroundMark x1="47407" y1="88889" x2="65926" y2="81362"/>
                        <a14:foregroundMark x1="65926" y1="81362" x2="74074" y2="54839"/>
                        <a14:foregroundMark x1="74074" y1="54839" x2="62963" y2="39427"/>
                        <a14:foregroundMark x1="62963" y1="39427" x2="43333" y2="39427"/>
                        <a14:foregroundMark x1="43333" y1="39427" x2="41852" y2="61649"/>
                        <a14:foregroundMark x1="41852" y1="61649" x2="59259" y2="70609"/>
                        <a14:foregroundMark x1="59259" y1="70609" x2="77407" y2="61649"/>
                        <a14:foregroundMark x1="77407" y1="61649" x2="70370" y2="40502"/>
                        <a14:foregroundMark x1="70370" y1="40502" x2="48148" y2="36918"/>
                        <a14:foregroundMark x1="48148" y1="36918" x2="27778" y2="39427"/>
                        <a14:foregroundMark x1="27778" y1="39427" x2="24444" y2="60215"/>
                        <a14:foregroundMark x1="24444" y1="60215" x2="33704" y2="80287"/>
                        <a14:foregroundMark x1="33704" y1="80287" x2="56667" y2="78495"/>
                        <a14:foregroundMark x1="56667" y1="78495" x2="69259" y2="62366"/>
                        <a14:foregroundMark x1="69259" y1="62366" x2="67778" y2="38351"/>
                        <a14:foregroundMark x1="67778" y1="38351" x2="38889" y2="26523"/>
                        <a14:foregroundMark x1="38889" y1="26523" x2="19630" y2="26165"/>
                        <a14:foregroundMark x1="19630" y1="26165" x2="7778" y2="40860"/>
                        <a14:foregroundMark x1="6175" y1="49821" x2="4444" y2="59498"/>
                        <a14:foregroundMark x1="7778" y1="40860" x2="6944" y2="45520"/>
                        <a14:foregroundMark x1="4444" y1="59498" x2="13704" y2="75269"/>
                        <a14:foregroundMark x1="13704" y1="75269" x2="29630" y2="87455"/>
                        <a14:foregroundMark x1="29630" y1="87455" x2="48148" y2="92832"/>
                        <a14:foregroundMark x1="48148" y1="92832" x2="67778" y2="88172"/>
                        <a14:foregroundMark x1="67778" y1="88172" x2="83333" y2="77778"/>
                        <a14:foregroundMark x1="83333" y1="77778" x2="94444" y2="62366"/>
                        <a14:foregroundMark x1="94444" y1="62366" x2="95556" y2="43369"/>
                        <a14:foregroundMark x1="95556" y1="43369" x2="90000" y2="26165"/>
                        <a14:foregroundMark x1="90000" y1="26165" x2="74815" y2="15412"/>
                        <a14:foregroundMark x1="74815" y1="15412" x2="55926" y2="9319"/>
                        <a14:foregroundMark x1="52872" y1="9148" x2="36667" y2="8244"/>
                        <a14:foregroundMark x1="55926" y1="9319" x2="54945" y2="9264"/>
                        <a14:foregroundMark x1="36667" y1="8244" x2="21111" y2="18280"/>
                        <a14:foregroundMark x1="21111" y1="18280" x2="3560" y2="45520"/>
                        <a14:foregroundMark x1="94074" y1="36201" x2="94074" y2="54122"/>
                        <a14:foregroundMark x1="94074" y1="54122" x2="95556" y2="39427"/>
                        <a14:foregroundMark x1="56409" y1="3398" x2="56689" y2="3346"/>
                        <a14:foregroundMark x1="40000" y1="6452" x2="55420" y2="3582"/>
                        <a14:backgroundMark x1="57407" y1="2867" x2="68519" y2="2151"/>
                        <a14:backgroundMark x1="56296" y1="3226" x2="55185" y2="3226"/>
                        <a14:backgroundMark x1="56296" y1="3943" x2="58519" y2="3943"/>
                        <a14:backgroundMark x1="1852" y1="53763" x2="1481" y2="46237"/>
                        <a14:backgroundMark x1="1481" y1="45520" x2="1481" y2="49821"/>
                      </a14:backgroundRemoval>
                    </a14:imgEffect>
                  </a14:imgLayer>
                </a14:imgProps>
              </a:ext>
              <a:ext uri="{28A0092B-C50C-407E-A947-70E740481C1C}">
                <a14:useLocalDpi xmlns:a14="http://schemas.microsoft.com/office/drawing/2010/main" val="0"/>
              </a:ext>
            </a:extLst>
          </a:blip>
          <a:srcRect/>
          <a:stretch>
            <a:fillRect/>
          </a:stretch>
        </p:blipFill>
        <p:spPr bwMode="auto">
          <a:xfrm>
            <a:off x="10144726" y="462878"/>
            <a:ext cx="1237147" cy="127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40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55A0-0CA8-4B27-9423-C9E718CC7415}"/>
              </a:ext>
            </a:extLst>
          </p:cNvPr>
          <p:cNvSpPr>
            <a:spLocks noGrp="1"/>
          </p:cNvSpPr>
          <p:nvPr>
            <p:ph type="title"/>
          </p:nvPr>
        </p:nvSpPr>
        <p:spPr>
          <a:xfrm>
            <a:off x="640672" y="349631"/>
            <a:ext cx="10058400" cy="1371600"/>
          </a:xfrm>
        </p:spPr>
        <p:txBody>
          <a:bodyPr/>
          <a:lstStyle/>
          <a:p>
            <a:r>
              <a:rPr lang="en-GB" dirty="0"/>
              <a:t>A typical week in year 3…</a:t>
            </a:r>
          </a:p>
        </p:txBody>
      </p:sp>
      <p:pic>
        <p:nvPicPr>
          <p:cNvPr id="5" name="Picture 4">
            <a:extLst>
              <a:ext uri="{FF2B5EF4-FFF2-40B4-BE49-F238E27FC236}">
                <a16:creationId xmlns:a16="http://schemas.microsoft.com/office/drawing/2014/main" id="{B96274CB-3B5B-4EF6-95EF-8DA6D40E6F04}"/>
              </a:ext>
            </a:extLst>
          </p:cNvPr>
          <p:cNvPicPr>
            <a:picLocks noChangeAspect="1"/>
          </p:cNvPicPr>
          <p:nvPr/>
        </p:nvPicPr>
        <p:blipFill>
          <a:blip r:embed="rId2"/>
          <a:stretch>
            <a:fillRect/>
          </a:stretch>
        </p:blipFill>
        <p:spPr>
          <a:xfrm>
            <a:off x="2073431" y="1497495"/>
            <a:ext cx="8045138" cy="4787138"/>
          </a:xfrm>
          <a:prstGeom prst="rect">
            <a:avLst/>
          </a:prstGeom>
        </p:spPr>
      </p:pic>
    </p:spTree>
    <p:extLst>
      <p:ext uri="{BB962C8B-B14F-4D97-AF65-F5344CB8AC3E}">
        <p14:creationId xmlns:p14="http://schemas.microsoft.com/office/powerpoint/2010/main" val="308710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51C1-0F53-4E1E-A920-988CE76E7C6F}"/>
              </a:ext>
            </a:extLst>
          </p:cNvPr>
          <p:cNvSpPr>
            <a:spLocks noGrp="1"/>
          </p:cNvSpPr>
          <p:nvPr>
            <p:ph type="title"/>
          </p:nvPr>
        </p:nvSpPr>
        <p:spPr/>
        <p:txBody>
          <a:bodyPr/>
          <a:lstStyle/>
          <a:p>
            <a:r>
              <a:rPr lang="en-GB" dirty="0"/>
              <a:t>PE</a:t>
            </a:r>
          </a:p>
        </p:txBody>
      </p:sp>
      <p:sp>
        <p:nvSpPr>
          <p:cNvPr id="3" name="Content Placeholder 2">
            <a:extLst>
              <a:ext uri="{FF2B5EF4-FFF2-40B4-BE49-F238E27FC236}">
                <a16:creationId xmlns:a16="http://schemas.microsoft.com/office/drawing/2014/main" id="{7843DD25-5DC7-4F37-98AD-2A23C83D7229}"/>
              </a:ext>
            </a:extLst>
          </p:cNvPr>
          <p:cNvSpPr>
            <a:spLocks noGrp="1"/>
          </p:cNvSpPr>
          <p:nvPr>
            <p:ph idx="1"/>
          </p:nvPr>
        </p:nvSpPr>
        <p:spPr>
          <a:xfrm>
            <a:off x="631794" y="1748014"/>
            <a:ext cx="10058400" cy="3931920"/>
          </a:xfrm>
        </p:spPr>
        <p:txBody>
          <a:bodyPr>
            <a:normAutofit fontScale="92500"/>
          </a:bodyPr>
          <a:lstStyle/>
          <a:p>
            <a:r>
              <a:rPr lang="en-GB" sz="2400" dirty="0"/>
              <a:t>The children will participate in two PE lessons a week. </a:t>
            </a:r>
          </a:p>
          <a:p>
            <a:r>
              <a:rPr lang="en-GB" sz="2400" dirty="0"/>
              <a:t>Children need to wear their PE kit on the correct days. These days may change throughout the year and may vary between the two year 3 classes at times. Texts will be sent to parents whenever a PE day changes.</a:t>
            </a:r>
          </a:p>
          <a:p>
            <a:r>
              <a:rPr lang="en-GB" sz="2400" dirty="0"/>
              <a:t>Appropriate PE uniform must be worn – we do PE whatever the weather! The correct uniform policy has been sent out at the end of last year.</a:t>
            </a:r>
          </a:p>
          <a:p>
            <a:r>
              <a:rPr lang="en-GB" sz="2400" dirty="0"/>
              <a:t>Swimming counts as 1 PE lesson. </a:t>
            </a:r>
          </a:p>
          <a:p>
            <a:r>
              <a:rPr lang="en-GB" sz="2400" dirty="0"/>
              <a:t>In Autumn 1, PE for both classes will be on TUESDAY and THURSDAY.</a:t>
            </a:r>
            <a:endParaRPr lang="en-GB" dirty="0"/>
          </a:p>
        </p:txBody>
      </p:sp>
      <p:pic>
        <p:nvPicPr>
          <p:cNvPr id="2050" name="Picture 2" descr="expand Ciro Sobriquette Regulation distress Pat sports and healthy life -  thephotographyoflaurajane.com">
            <a:extLst>
              <a:ext uri="{FF2B5EF4-FFF2-40B4-BE49-F238E27FC236}">
                <a16:creationId xmlns:a16="http://schemas.microsoft.com/office/drawing/2014/main" id="{BDC548D7-B3C7-40E2-ADB5-7B745764F2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93"/>
          <a:stretch/>
        </p:blipFill>
        <p:spPr bwMode="auto">
          <a:xfrm>
            <a:off x="9114105" y="940753"/>
            <a:ext cx="2224377" cy="107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89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8C1C-1E15-4E9B-95F2-EFEFFC585FC1}"/>
              </a:ext>
            </a:extLst>
          </p:cNvPr>
          <p:cNvSpPr>
            <a:spLocks noGrp="1"/>
          </p:cNvSpPr>
          <p:nvPr>
            <p:ph type="title"/>
          </p:nvPr>
        </p:nvSpPr>
        <p:spPr/>
        <p:txBody>
          <a:bodyPr/>
          <a:lstStyle/>
          <a:p>
            <a:r>
              <a:rPr lang="en-GB" dirty="0"/>
              <a:t>Swimming</a:t>
            </a:r>
          </a:p>
        </p:txBody>
      </p:sp>
      <p:sp>
        <p:nvSpPr>
          <p:cNvPr id="3" name="Content Placeholder 2">
            <a:extLst>
              <a:ext uri="{FF2B5EF4-FFF2-40B4-BE49-F238E27FC236}">
                <a16:creationId xmlns:a16="http://schemas.microsoft.com/office/drawing/2014/main" id="{86828AC5-60E6-464F-8419-9D51FF23A195}"/>
              </a:ext>
            </a:extLst>
          </p:cNvPr>
          <p:cNvSpPr>
            <a:spLocks noGrp="1"/>
          </p:cNvSpPr>
          <p:nvPr>
            <p:ph idx="1"/>
          </p:nvPr>
        </p:nvSpPr>
        <p:spPr>
          <a:xfrm>
            <a:off x="1066800" y="2014194"/>
            <a:ext cx="10058400" cy="3931920"/>
          </a:xfrm>
        </p:spPr>
        <p:txBody>
          <a:bodyPr>
            <a:normAutofit fontScale="92500" lnSpcReduction="20000"/>
          </a:bodyPr>
          <a:lstStyle/>
          <a:p>
            <a:r>
              <a:rPr lang="en-GB" sz="2000" dirty="0"/>
              <a:t>In year 3, children start school swimming lessons! </a:t>
            </a:r>
          </a:p>
          <a:p>
            <a:r>
              <a:rPr lang="en-GB" sz="2000" dirty="0"/>
              <a:t>The children in 3HS will go first (starting in Autumn 2) and swim every Thursday for a 8 week block. After this, 3K will start. </a:t>
            </a:r>
          </a:p>
          <a:p>
            <a:r>
              <a:rPr lang="en-GB" sz="2000" dirty="0"/>
              <a:t>Letters with dates and information will be sent out nearer the time. </a:t>
            </a:r>
          </a:p>
          <a:p>
            <a:r>
              <a:rPr lang="en-GB" sz="2000" dirty="0"/>
              <a:t>We swim at the Portland Pool on Thursday afternoons, travelling to and from the centre on a bus. Children will be back at school before the end of the school day. </a:t>
            </a:r>
          </a:p>
          <a:p>
            <a:r>
              <a:rPr lang="en-GB" sz="2000" dirty="0"/>
              <a:t>Notts Council recommend that goggles are not needed for the sessions, however If you would like your child to wear goggles, you must return the goggles form to school (the instructors will not allow children to wear goggles without the consent form being signed).</a:t>
            </a:r>
          </a:p>
          <a:p>
            <a:r>
              <a:rPr lang="en-GB" sz="2000" dirty="0"/>
              <a:t>Children need to be able to get undressed and redressed independently! </a:t>
            </a:r>
          </a:p>
          <a:p>
            <a:r>
              <a:rPr lang="en-GB" sz="2000" dirty="0"/>
              <a:t>No bikini’s and no pockets in boys trunks. No long, baggy, board shorts. </a:t>
            </a:r>
          </a:p>
          <a:p>
            <a:r>
              <a:rPr lang="en-GB" sz="2000" dirty="0"/>
              <a:t>We will need volunteers for this to happen! </a:t>
            </a:r>
          </a:p>
          <a:p>
            <a:endParaRPr lang="en-GB" dirty="0"/>
          </a:p>
        </p:txBody>
      </p:sp>
      <p:pic>
        <p:nvPicPr>
          <p:cNvPr id="4" name="Picture 4" descr="Children's - CVLife">
            <a:extLst>
              <a:ext uri="{FF2B5EF4-FFF2-40B4-BE49-F238E27FC236}">
                <a16:creationId xmlns:a16="http://schemas.microsoft.com/office/drawing/2014/main" id="{4FEEF479-2B41-4AA0-9658-0299DC76D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0852" y="753592"/>
            <a:ext cx="1894348" cy="126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1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2F5E-6047-43C0-BC38-B8EC7D7A1B77}"/>
              </a:ext>
            </a:extLst>
          </p:cNvPr>
          <p:cNvSpPr>
            <a:spLocks noGrp="1"/>
          </p:cNvSpPr>
          <p:nvPr>
            <p:ph type="title"/>
          </p:nvPr>
        </p:nvSpPr>
        <p:spPr/>
        <p:txBody>
          <a:bodyPr/>
          <a:lstStyle/>
          <a:p>
            <a:r>
              <a:rPr lang="en-GB" dirty="0"/>
              <a:t>Photo permission</a:t>
            </a:r>
          </a:p>
        </p:txBody>
      </p:sp>
      <p:sp>
        <p:nvSpPr>
          <p:cNvPr id="3" name="Content Placeholder 2">
            <a:extLst>
              <a:ext uri="{FF2B5EF4-FFF2-40B4-BE49-F238E27FC236}">
                <a16:creationId xmlns:a16="http://schemas.microsoft.com/office/drawing/2014/main" id="{E5A73F53-15AA-439C-91A0-EE7F0DA1DFE2}"/>
              </a:ext>
            </a:extLst>
          </p:cNvPr>
          <p:cNvSpPr>
            <a:spLocks noGrp="1"/>
          </p:cNvSpPr>
          <p:nvPr>
            <p:ph idx="1"/>
          </p:nvPr>
        </p:nvSpPr>
        <p:spPr>
          <a:xfrm>
            <a:off x="1066800" y="2283486"/>
            <a:ext cx="10058400" cy="3931920"/>
          </a:xfrm>
        </p:spPr>
        <p:txBody>
          <a:bodyPr/>
          <a:lstStyle/>
          <a:p>
            <a:pPr lvl="0"/>
            <a:r>
              <a:rPr lang="en-GB" sz="2400" dirty="0"/>
              <a:t>We regularly update our class pages on the school website to share events and activities with you throughout the year. </a:t>
            </a:r>
          </a:p>
          <a:p>
            <a:pPr lvl="0"/>
            <a:r>
              <a:rPr lang="en-GB" sz="2400" dirty="0"/>
              <a:t>Due to GDPR regulations we aren’t able to use your child’s photo image without your permission. </a:t>
            </a:r>
          </a:p>
          <a:p>
            <a:pPr lvl="0"/>
            <a:r>
              <a:rPr lang="en-GB" sz="2400" dirty="0"/>
              <a:t>You can check or update this at the office. </a:t>
            </a:r>
          </a:p>
          <a:p>
            <a:pPr lvl="0"/>
            <a:r>
              <a:rPr lang="en-GB" sz="2400" dirty="0"/>
              <a:t>Unfortunately, if we do not have consent, we will have to ask children to stand out of group photos. </a:t>
            </a:r>
          </a:p>
          <a:p>
            <a:endParaRPr lang="en-GB" dirty="0"/>
          </a:p>
        </p:txBody>
      </p:sp>
      <p:pic>
        <p:nvPicPr>
          <p:cNvPr id="3074" name="Picture 2" descr="Camera clipart. Free download transparent .PNG | Creazilla">
            <a:extLst>
              <a:ext uri="{FF2B5EF4-FFF2-40B4-BE49-F238E27FC236}">
                <a16:creationId xmlns:a16="http://schemas.microsoft.com/office/drawing/2014/main" id="{36B2D1E3-303D-40EB-8596-032F0AE9A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923" y="433513"/>
            <a:ext cx="2605596" cy="184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7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53E4-6553-488F-AE97-F293913CC115}"/>
              </a:ext>
            </a:extLst>
          </p:cNvPr>
          <p:cNvSpPr>
            <a:spLocks noGrp="1"/>
          </p:cNvSpPr>
          <p:nvPr>
            <p:ph type="title"/>
          </p:nvPr>
        </p:nvSpPr>
        <p:spPr/>
        <p:txBody>
          <a:bodyPr/>
          <a:lstStyle/>
          <a:p>
            <a:r>
              <a:rPr lang="en-GB" dirty="0"/>
              <a:t>Reading </a:t>
            </a:r>
          </a:p>
        </p:txBody>
      </p:sp>
      <p:sp>
        <p:nvSpPr>
          <p:cNvPr id="3" name="Content Placeholder 2">
            <a:extLst>
              <a:ext uri="{FF2B5EF4-FFF2-40B4-BE49-F238E27FC236}">
                <a16:creationId xmlns:a16="http://schemas.microsoft.com/office/drawing/2014/main" id="{B198649F-666A-412D-8B56-BC2E13F055C1}"/>
              </a:ext>
            </a:extLst>
          </p:cNvPr>
          <p:cNvSpPr>
            <a:spLocks noGrp="1"/>
          </p:cNvSpPr>
          <p:nvPr>
            <p:ph idx="1"/>
          </p:nvPr>
        </p:nvSpPr>
        <p:spPr>
          <a:xfrm>
            <a:off x="537410" y="1748589"/>
            <a:ext cx="11117179" cy="4197525"/>
          </a:xfrm>
        </p:spPr>
        <p:txBody>
          <a:bodyPr>
            <a:normAutofit lnSpcReduction="10000"/>
          </a:bodyPr>
          <a:lstStyle/>
          <a:p>
            <a:pPr lvl="0"/>
            <a:r>
              <a:rPr lang="en-GB" sz="2000" dirty="0"/>
              <a:t>We expect the children to read at home at least 4 times a week. This needs to be recorded in their Reading Diaries. </a:t>
            </a:r>
          </a:p>
          <a:p>
            <a:pPr lvl="0"/>
            <a:r>
              <a:rPr lang="en-GB" sz="2000" dirty="0"/>
              <a:t>Before Christmas, we will take the opportunity to listen to the children read in groups whilst the rest of the class read silently.</a:t>
            </a:r>
          </a:p>
          <a:p>
            <a:pPr lvl="0"/>
            <a:r>
              <a:rPr lang="en-GB" sz="2000" dirty="0"/>
              <a:t>After Christmas, children will begin our structured reading lessons in line with the rest of the juniors. This works like a rotating carousel where children will have time to complete comprehension questions, read with an adult and read on their own. </a:t>
            </a:r>
          </a:p>
          <a:p>
            <a:pPr lvl="0"/>
            <a:r>
              <a:rPr lang="en-GB" sz="2000" dirty="0"/>
              <a:t>Children that need extra support with reading will be read with weekly (and in some cases daily) by the class teacher, TA or reading volunteer.</a:t>
            </a:r>
          </a:p>
          <a:p>
            <a:pPr lvl="0"/>
            <a:r>
              <a:rPr lang="en-GB" sz="2000" dirty="0"/>
              <a:t>Children will have an individual book band colour and are now responsible for changing their own books at the start and end of the day or during independent reading sessions. </a:t>
            </a:r>
          </a:p>
          <a:p>
            <a:endParaRPr lang="en-GB" dirty="0"/>
          </a:p>
        </p:txBody>
      </p:sp>
      <p:pic>
        <p:nvPicPr>
          <p:cNvPr id="4098" name="Picture 2" descr="Why You Should be Reading Books Every Day, According to Science | Inc.com">
            <a:extLst>
              <a:ext uri="{FF2B5EF4-FFF2-40B4-BE49-F238E27FC236}">
                <a16:creationId xmlns:a16="http://schemas.microsoft.com/office/drawing/2014/main" id="{2ABD50CC-B3B4-41A8-B3A6-06752711C8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27" r="35456"/>
          <a:stretch/>
        </p:blipFill>
        <p:spPr bwMode="auto">
          <a:xfrm>
            <a:off x="10528916" y="635936"/>
            <a:ext cx="934913" cy="87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3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7192-7B5D-42A7-94AF-6F89D9A65329}"/>
              </a:ext>
            </a:extLst>
          </p:cNvPr>
          <p:cNvSpPr>
            <a:spLocks noGrp="1"/>
          </p:cNvSpPr>
          <p:nvPr>
            <p:ph type="title"/>
          </p:nvPr>
        </p:nvSpPr>
        <p:spPr/>
        <p:txBody>
          <a:bodyPr/>
          <a:lstStyle/>
          <a:p>
            <a:r>
              <a:rPr lang="en-GB" dirty="0"/>
              <a:t>Reading Diaries </a:t>
            </a:r>
          </a:p>
        </p:txBody>
      </p:sp>
      <p:sp>
        <p:nvSpPr>
          <p:cNvPr id="3" name="Content Placeholder 2">
            <a:extLst>
              <a:ext uri="{FF2B5EF4-FFF2-40B4-BE49-F238E27FC236}">
                <a16:creationId xmlns:a16="http://schemas.microsoft.com/office/drawing/2014/main" id="{62EE3C88-F45C-4A8C-90AD-865D1583327D}"/>
              </a:ext>
            </a:extLst>
          </p:cNvPr>
          <p:cNvSpPr>
            <a:spLocks noGrp="1"/>
          </p:cNvSpPr>
          <p:nvPr>
            <p:ph idx="1"/>
          </p:nvPr>
        </p:nvSpPr>
        <p:spPr>
          <a:xfrm>
            <a:off x="657725" y="1764632"/>
            <a:ext cx="10796337" cy="4270408"/>
          </a:xfrm>
        </p:spPr>
        <p:txBody>
          <a:bodyPr>
            <a:normAutofit/>
          </a:bodyPr>
          <a:lstStyle/>
          <a:p>
            <a:pPr lvl="0"/>
            <a:r>
              <a:rPr lang="en-GB" sz="2400" dirty="0"/>
              <a:t>Children have been sent home with a new Reading Diary. </a:t>
            </a:r>
          </a:p>
          <a:p>
            <a:pPr lvl="0"/>
            <a:r>
              <a:rPr lang="en-GB" sz="2400" dirty="0"/>
              <a:t>As well as being somewhere to log reading at home, they have lots of useful information in them to help support your child’s learning. (Times tables, statutory year 3 spelling list, common homophones etc.)</a:t>
            </a:r>
          </a:p>
          <a:p>
            <a:pPr lvl="0"/>
            <a:r>
              <a:rPr lang="en-GB" sz="2400" dirty="0"/>
              <a:t>Diaries need to be in school every day.</a:t>
            </a:r>
          </a:p>
          <a:p>
            <a:pPr lvl="0"/>
            <a:r>
              <a:rPr lang="en-GB" sz="2400" dirty="0"/>
              <a:t>There is a space for children to stick in their and there is space for any messages from home.</a:t>
            </a:r>
          </a:p>
          <a:p>
            <a:r>
              <a:rPr lang="en-GB" sz="2400" dirty="0"/>
              <a:t>If you do write a message in your child's diary, please encourage them to show it to the teacher as diaries are checked fortnightly. </a:t>
            </a:r>
          </a:p>
        </p:txBody>
      </p:sp>
    </p:spTree>
    <p:extLst>
      <p:ext uri="{BB962C8B-B14F-4D97-AF65-F5344CB8AC3E}">
        <p14:creationId xmlns:p14="http://schemas.microsoft.com/office/powerpoint/2010/main" val="579233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Savon</Template>
  <TotalTime>197</TotalTime>
  <Words>1416</Words>
  <Application>Microsoft Office PowerPoint</Application>
  <PresentationFormat>Widescreen</PresentationFormat>
  <Paragraphs>93</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Century Gothic</vt:lpstr>
      <vt:lpstr>Savon</vt:lpstr>
      <vt:lpstr>Welcome talk</vt:lpstr>
      <vt:lpstr>The Y3 Team</vt:lpstr>
      <vt:lpstr>Structure of the school day</vt:lpstr>
      <vt:lpstr>A typical week in year 3…</vt:lpstr>
      <vt:lpstr>PE</vt:lpstr>
      <vt:lpstr>Swimming</vt:lpstr>
      <vt:lpstr>Photo permission</vt:lpstr>
      <vt:lpstr>Reading </vt:lpstr>
      <vt:lpstr>Reading Diaries </vt:lpstr>
      <vt:lpstr>Spellings</vt:lpstr>
      <vt:lpstr>Homework</vt:lpstr>
      <vt:lpstr>Helping out at home</vt:lpstr>
      <vt:lpstr>Topics </vt:lpstr>
      <vt:lpstr>Additional notes</vt:lpstr>
      <vt:lpstr>PowerPoint Presentation</vt:lpstr>
      <vt:lpstr>Changes from year 2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talk</dc:title>
  <dc:creator>Maeve Keane</dc:creator>
  <cp:lastModifiedBy>Maeve Keane</cp:lastModifiedBy>
  <cp:revision>20</cp:revision>
  <cp:lastPrinted>2023-09-05T11:04:32Z</cp:lastPrinted>
  <dcterms:created xsi:type="dcterms:W3CDTF">2022-08-02T12:16:15Z</dcterms:created>
  <dcterms:modified xsi:type="dcterms:W3CDTF">2023-09-05T11:09:13Z</dcterms:modified>
</cp:coreProperties>
</file>